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80" r:id="rId9"/>
    <p:sldId id="263" r:id="rId10"/>
    <p:sldId id="264" r:id="rId11"/>
    <p:sldId id="265" r:id="rId12"/>
    <p:sldId id="285" r:id="rId13"/>
    <p:sldId id="283" r:id="rId14"/>
    <p:sldId id="266" r:id="rId15"/>
    <p:sldId id="281" r:id="rId16"/>
    <p:sldId id="267" r:id="rId17"/>
    <p:sldId id="268" r:id="rId18"/>
    <p:sldId id="269" r:id="rId19"/>
    <p:sldId id="270" r:id="rId20"/>
    <p:sldId id="286" r:id="rId21"/>
    <p:sldId id="287" r:id="rId22"/>
    <p:sldId id="271" r:id="rId23"/>
    <p:sldId id="272" r:id="rId24"/>
    <p:sldId id="273" r:id="rId25"/>
    <p:sldId id="275" r:id="rId26"/>
    <p:sldId id="276" r:id="rId27"/>
    <p:sldId id="277" r:id="rId28"/>
    <p:sldId id="279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65" autoAdjust="0"/>
    <p:restoredTop sz="94660"/>
  </p:normalViewPr>
  <p:slideViewPr>
    <p:cSldViewPr>
      <p:cViewPr varScale="1">
        <p:scale>
          <a:sx n="117" d="100"/>
          <a:sy n="117" d="100"/>
        </p:scale>
        <p:origin x="2261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C89B4-EAB7-4070-AF82-1CCA4BA4111A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7389B-0A4C-485D-93FB-A513CC707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56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7389B-0A4C-485D-93FB-A513CC707EB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3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4/16/2023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1187371"/>
            <a:ext cx="8748464" cy="1353902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приёмы работы при </a:t>
            </a:r>
            <a:r>
              <a:rPr lang="ru-RU" sz="3200" b="1" cap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обучении русскому языку </a:t>
            </a:r>
            <a:r>
              <a:rPr lang="ru-RU" sz="32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детей-</a:t>
            </a:r>
            <a:r>
              <a:rPr lang="ru-RU" sz="3200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инофонов</a:t>
            </a:r>
            <a:endParaRPr lang="ru-RU" sz="3200" b="1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3688" y="5373216"/>
            <a:ext cx="7021896" cy="108012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СОШ №16 </a:t>
            </a:r>
            <a:r>
              <a:rPr lang="ru-RU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Щёлково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Ушакова Светлана Владимировна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36912"/>
            <a:ext cx="5868144" cy="264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563" y="188640"/>
            <a:ext cx="6048673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Упражнения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150" y="908720"/>
            <a:ext cx="8516322" cy="561662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Прочитайте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слова.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Сопоставьте в них произношение звуков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«ы»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«и»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 -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бил, мыл </a:t>
            </a: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мил, забыл </a:t>
            </a: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забил 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Различаются ли слова по лексическому значению и морфологическим признакам?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«Подбери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слово»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Подобрать парные слова, отличающиеся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только мягкостью/твёрдостью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согласного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звука.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дин ученик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называет твёрдый вариант, </a:t>
            </a:r>
            <a:r>
              <a:rPr lang="ru-R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другой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мягкий):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 -…,  нос - ..., лук -..., мыл- ..., воз -..., был -...,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пыл -…, угол -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Прочитайте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слова.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Объясните, как обозначается мягкость на конце слов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ел – ель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sz="3600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7" y="2226240"/>
            <a:ext cx="2020163" cy="1346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78" y="2226240"/>
            <a:ext cx="2173140" cy="12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1340"/>
            <a:ext cx="8496944" cy="64100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Прочитайте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пары слов. Объясните, для чего нужен мягкий знак. Объясните значение каждого слова.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Удар –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ударь      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Семя – семья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Колья- Коля                                     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 –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Прочитайте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слова. Обратите особое внимание на произношение выделенных слогов. Составьте с этими словами словосочетания.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сок. Бо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нок – за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лок. Но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но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шка.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во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зы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Вер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вер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Попробуйте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быстро произнести скороговорки.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горке горько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ревёт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Егорка. Морская волна сильна и вольна. Будет дождь, будет и рожь.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40768"/>
            <a:ext cx="1816765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Игра «спрятавшееся слово»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155632" cy="468052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Из  каждого слова  удалите  по  одной  букве так, чтобы  получилось  новое слово.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Например: 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горсть – гость.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Склон (слон), краска(каска), полк(пол), беда (еда),экран (кран),   уксус (укус), тепло (тело</a:t>
            </a:r>
            <a:r>
              <a:rPr 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24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Теперь, наоборот, добавьте  к каждому из данных   слов  одну букву, чтобы получилось  новое  слово.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Например: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роза – гроза.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Уха (муха),  дар (удар), стол (ствол), рубка ( трубка), клад (склад), усы (бусы), плот (пилот), лапа (лампа), плюс    (полюс), шар (шарф).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96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Заучивание правила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044" y="1554163"/>
            <a:ext cx="8048312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192688" cy="92526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Отработка подвижного ударения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7632848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Образуйте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множественное число имен существительных. Обратите внимание на место ударения. </a:t>
            </a:r>
            <a:endParaRPr lang="ru-RU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Образец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4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гóлос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ru-RU" sz="24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голосá</a:t>
            </a:r>
            <a:r>
              <a:rPr lang="ru-RU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</a:t>
            </a:r>
            <a:r>
              <a:rPr lang="ru-RU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вóлос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ru-RU" sz="24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вóлосы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Голос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холод, мороз, сторож, колокол, сторона, борозда, борода, провод, поезд, паровоз, котел, учитель, кинжал, нож, директор.</a:t>
            </a: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5407"/>
            <a:ext cx="3735016" cy="536544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 smtClean="0">
                <a:solidFill>
                  <a:srgbClr val="C00000"/>
                </a:solidFill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</a:rPr>
              <a:t>Весёлые картинки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944" y="454974"/>
            <a:ext cx="4815177" cy="2969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645023"/>
            <a:ext cx="5269103" cy="30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685" y="286544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ИЗУЧЕНИЕ МОРФЕМИКИ И СЛОВООБРАЗОВАНИЯ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38821"/>
            <a:ext cx="8640960" cy="587727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Определите, какое значение имеют приставки в выделенных прилагательных. 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Надводная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часть корабля была выкрашена в белый цвет. Для безопасности пешеходов в городах строят много 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подземных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переходов.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пришкольном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участке растут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красивые яблони. </a:t>
            </a:r>
            <a:endParaRPr lang="ru-RU" sz="1400" i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0">
              <a:buNone/>
            </a:pP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Продолжите ряд существительных, с которым могут использоваться данные ниже прилагательные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Образец: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Беспомощный дедушка,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ребёнок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раненый. Бесполезный совет, …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Бесшумный 	двигатель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 Бесконечный спор,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Скажите, как называются: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ковёр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который кладут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пол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вешают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стену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2) транспорт, который перевозит людей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 землёй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на земле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3)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прогулка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которая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совершается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операции, после обеда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 Замените выделенные словосочетания приставочными глаголами. Внесите в предложения необходимые изменения. Запишите получившиеся предложения. </a:t>
            </a:r>
            <a:endParaRPr lang="ru-RU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Образец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Суп невозможно есть: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b="1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нѐм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слишком много соли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(пере-). – Суп невозможно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есть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его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солили. Ты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написал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сочинение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заново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 оно стало значительно лучше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(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пере-). Я очень устал и хочу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лечь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полчаса (при-). Я не люблю слишком горячий чай.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Налейте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мою чашку немного холодной воды (под-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Составьте рассказ «Как Ахмед ходил в театр» с глаголами движения. Объясните значение приставок в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глаголах.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Обращайте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внимание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предлоги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58775" indent="0">
              <a:spcAft>
                <a:spcPts val="0"/>
              </a:spcAft>
              <a:buNone/>
            </a:pP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… вышел из… 2. 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улице. 3. 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на… 4. 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подошѐл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к… 5. 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в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6. … вышел из… 7. 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… 8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подошѐл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театру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вокруг …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10.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в…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…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балкон, но … 15. … </a:t>
            </a:r>
            <a:r>
              <a:rPr lang="ru-RU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пришѐл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385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473" y="908720"/>
            <a:ext cx="7299920" cy="2160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dirty="0">
                <a:solidFill>
                  <a:srgbClr val="C00000"/>
                </a:solidFill>
                <a:effectLst/>
              </a:rPr>
              <a:t>ИЗУЧЕНИЕ 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ЛЕКСИКИ</a:t>
            </a:r>
            <a:r>
              <a:rPr lang="ru-RU" dirty="0">
                <a:solidFill>
                  <a:srgbClr val="C00000"/>
                </a:solidFill>
                <a:effectLst/>
              </a:rPr>
              <a:t/>
            </a:r>
            <a:br>
              <a:rPr lang="ru-RU" dirty="0">
                <a:solidFill>
                  <a:srgbClr val="C00000"/>
                </a:solidFill>
                <a:effectLst/>
              </a:rPr>
            </a:br>
            <a:r>
              <a:rPr lang="ru-RU" sz="3100" dirty="0">
                <a:solidFill>
                  <a:srgbClr val="C00000"/>
                </a:solidFill>
                <a:effectLst/>
              </a:rPr>
              <a:t/>
            </a:r>
            <a:br>
              <a:rPr lang="ru-RU" sz="3100" dirty="0">
                <a:solidFill>
                  <a:srgbClr val="C00000"/>
                </a:solidFill>
                <a:effectLst/>
              </a:rPr>
            </a:b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418" y="1340768"/>
            <a:ext cx="8264030" cy="453650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Толкование </a:t>
            </a:r>
            <a:r>
              <a:rPr lang="ru-RU" dirty="0"/>
              <a:t>значения отдельных </a:t>
            </a:r>
            <a:r>
              <a:rPr lang="ru-RU" dirty="0" smtClean="0"/>
              <a:t>слов;</a:t>
            </a:r>
            <a:endParaRPr lang="ru-RU" dirty="0"/>
          </a:p>
          <a:p>
            <a:pPr lvl="0"/>
            <a:r>
              <a:rPr lang="ru-RU" dirty="0"/>
              <a:t>показ предмета, действия или признака, называемого словом;</a:t>
            </a:r>
          </a:p>
          <a:p>
            <a:pPr lvl="0"/>
            <a:r>
              <a:rPr lang="ru-RU" dirty="0"/>
              <a:t>предъявление соответствующей иллюстрации;</a:t>
            </a:r>
          </a:p>
          <a:p>
            <a:pPr lvl="0"/>
            <a:r>
              <a:rPr lang="ru-RU" dirty="0"/>
              <a:t>перевод слова на родной язык;</a:t>
            </a:r>
          </a:p>
          <a:p>
            <a:pPr lvl="0"/>
            <a:r>
              <a:rPr lang="ru-RU" dirty="0"/>
              <a:t>морфемный или словообразовательный анализ слова;</a:t>
            </a:r>
          </a:p>
          <a:p>
            <a:pPr lvl="0"/>
            <a:r>
              <a:rPr lang="ru-RU" dirty="0"/>
              <a:t>обращение к этимологии слова;</a:t>
            </a:r>
          </a:p>
          <a:p>
            <a:pPr lvl="0"/>
            <a:r>
              <a:rPr lang="ru-RU" dirty="0"/>
              <a:t>подбор синонимов и (или) антонимов;</a:t>
            </a:r>
          </a:p>
          <a:p>
            <a:pPr lvl="0"/>
            <a:r>
              <a:rPr lang="ru-RU" dirty="0"/>
              <a:t>элементарное определение понятия на родном или русском языках.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3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Примеры упражнений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23026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1. Какое из данных слов </a:t>
            </a:r>
            <a:r>
              <a:rPr lang="ru-RU" sz="2800" b="1" dirty="0">
                <a:solidFill>
                  <a:srgbClr val="002060"/>
                </a:solidFill>
              </a:rPr>
              <a:t>(летят, плывут) </a:t>
            </a:r>
            <a:r>
              <a:rPr lang="ru-RU" sz="2800" b="1" dirty="0"/>
              <a:t>можно вставить в оба предложения? </a:t>
            </a:r>
            <a:endParaRPr lang="ru-RU" sz="2800" b="1" dirty="0" smtClean="0"/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</a:rPr>
              <a:t>По </a:t>
            </a:r>
            <a:r>
              <a:rPr lang="ru-RU" i="1" dirty="0">
                <a:solidFill>
                  <a:srgbClr val="002060"/>
                </a:solidFill>
              </a:rPr>
              <a:t>небу… облака. Корабли… к берегу</a:t>
            </a:r>
            <a:r>
              <a:rPr lang="ru-RU" i="1" dirty="0" smtClean="0">
                <a:solidFill>
                  <a:srgbClr val="002060"/>
                </a:solidFill>
              </a:rPr>
              <a:t>.</a:t>
            </a:r>
            <a:endParaRPr lang="ru-RU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800" b="1" dirty="0"/>
              <a:t>2. Запиши предложения, заменяя слово </a:t>
            </a:r>
            <a:r>
              <a:rPr lang="ru-RU" sz="2800" b="1" i="1" dirty="0">
                <a:solidFill>
                  <a:srgbClr val="002060"/>
                </a:solidFill>
              </a:rPr>
              <a:t>идёт </a:t>
            </a:r>
            <a:r>
              <a:rPr lang="ru-RU" sz="2800" b="1" dirty="0"/>
              <a:t>близкими по смыслу.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</a:rPr>
              <a:t>	Автобус </a:t>
            </a:r>
            <a:r>
              <a:rPr lang="ru-RU" i="1" dirty="0">
                <a:solidFill>
                  <a:srgbClr val="002060"/>
                </a:solidFill>
              </a:rPr>
              <a:t>идёт в парк. По дороге идёт мальчик. </a:t>
            </a:r>
            <a:r>
              <a:rPr lang="ru-RU" i="1" dirty="0" smtClean="0">
                <a:solidFill>
                  <a:srgbClr val="002060"/>
                </a:solidFill>
              </a:rPr>
              <a:t>	На </a:t>
            </a:r>
            <a:r>
              <a:rPr lang="ru-RU" i="1" dirty="0">
                <a:solidFill>
                  <a:srgbClr val="002060"/>
                </a:solidFill>
              </a:rPr>
              <a:t>улице идёт дождь.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9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Игра «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Верю - не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верю»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17583"/>
            <a:ext cx="8686800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Веришь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ли, что есть деревянное кружево, чугунное , соломенное, морозное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orig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56821"/>
            <a:ext cx="1962944" cy="18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645115"/>
            <a:ext cx="2289146" cy="1870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645115"/>
            <a:ext cx="2448272" cy="1836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729643"/>
            <a:ext cx="2192595" cy="1609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729643"/>
            <a:ext cx="1972631" cy="1972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4696933"/>
            <a:ext cx="269714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130535" cy="44644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Дети-</a:t>
            </a:r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инофоны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 это учащиеся, чьи семьи недавно мигрировали в нашу страну.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Инофоны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владеют иными фоновыми знаниями, русским же языком - лишь на бытовом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уровне. Это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дети, для которых русский язык труден для восприятия, понимания и коммуникации.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365104"/>
            <a:ext cx="448049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8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dirty="0" smtClean="0">
                <a:solidFill>
                  <a:srgbClr val="C00000"/>
                </a:solidFill>
              </a:rPr>
              <a:t>Перевёртыши»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310775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Замените  в  словосочетаниях  главное  слово так, чтобы зависимое слово употреблялось в переносном значении: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золотые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часы  (золотые  руки)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колючий  ёж  (колючий взгляд)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чёрная шаль (чёрная зависть)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железный гвоздь (железное здоровье)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открытое  окно (открытая улыбка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9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«Отгадай слово»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196752"/>
            <a:ext cx="828092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Отгадайте 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слово по его  определениям: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1.Белый, чёрный, свежий, чёрствый, румяный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(хлеб)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2.Воздушный, ёлочный, земной, большой, блестящий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(шар)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3.Солнечные, настенные, песочные, электронные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(часы)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Белая, серая, летучая,  компьютерная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(мышь)</a:t>
            </a:r>
          </a:p>
          <a:p>
            <a:pPr marL="0" indent="0" algn="ctr">
              <a:buNone/>
            </a:pPr>
            <a:r>
              <a:rPr lang="ru-RU" sz="2800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«Вспомни слова</a:t>
            </a:r>
            <a:r>
              <a:rPr lang="ru-RU" sz="2800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»</a:t>
            </a:r>
            <a:endParaRPr lang="ru-RU" sz="2800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называет профессию, задача остальных учащихся  - перечислить действия, связанные с ней.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«Что делает врач?»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(Лечит, осматривает, выписывает лекарство, оперирует).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«Что делает учитель?»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(Учит, объясняет урок, проверяет тетради, вызывает к доске)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7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Работа с ассоциациями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Учитель или ученик даёт слово-стимул. Дети записывают ассоциации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Бабушка</a:t>
            </a:r>
            <a:r>
              <a:rPr lang="ru-RU" dirty="0" smtClean="0"/>
              <a:t> – </a:t>
            </a:r>
            <a:r>
              <a:rPr lang="ru-RU" i="1" dirty="0" smtClean="0">
                <a:solidFill>
                  <a:srgbClr val="002060"/>
                </a:solidFill>
              </a:rPr>
              <a:t>деревня, пирожки, лето, каникулы и т.д.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Школа</a:t>
            </a:r>
            <a:r>
              <a:rPr lang="ru-RU" dirty="0" smtClean="0"/>
              <a:t> – </a:t>
            </a:r>
            <a:r>
              <a:rPr lang="ru-RU" i="1" dirty="0" smtClean="0">
                <a:solidFill>
                  <a:srgbClr val="002060"/>
                </a:solidFill>
              </a:rPr>
              <a:t>уроки, учитель, друзья, оценки, пятёрка, двойка и т.д.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Перемена</a:t>
            </a:r>
            <a:r>
              <a:rPr lang="ru-RU" i="1" dirty="0" smtClean="0">
                <a:solidFill>
                  <a:srgbClr val="002060"/>
                </a:solidFill>
              </a:rPr>
              <a:t> - …</a:t>
            </a:r>
          </a:p>
        </p:txBody>
      </p:sp>
    </p:spTree>
    <p:extLst>
      <p:ext uri="{BB962C8B-B14F-4D97-AF65-F5344CB8AC3E}">
        <p14:creationId xmlns:p14="http://schemas.microsoft.com/office/powerpoint/2010/main" val="264888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24745"/>
            <a:ext cx="6696744" cy="22322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Прослушивание аудиокниг.</a:t>
            </a:r>
          </a:p>
          <a:p>
            <a:r>
              <a:rPr lang="ru-RU" dirty="0" smtClean="0"/>
              <a:t>Создание речевых ситуаций.</a:t>
            </a:r>
          </a:p>
          <a:p>
            <a:r>
              <a:rPr lang="ru-RU" dirty="0" smtClean="0"/>
              <a:t>Создание тематических диалогов.</a:t>
            </a:r>
          </a:p>
          <a:p>
            <a:r>
              <a:rPr lang="ru-RU" dirty="0" smtClean="0"/>
              <a:t>Проведение ролевых игр.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757512"/>
            <a:ext cx="5692124" cy="25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МОРФОЛОГИИ</a:t>
            </a:r>
            <a:r>
              <a:rPr lang="ru-RU" sz="2800" dirty="0">
                <a:solidFill>
                  <a:srgbClr val="C00000"/>
                </a:solidFill>
                <a:effectLst/>
              </a:rPr>
              <a:t/>
            </a:r>
            <a:br>
              <a:rPr lang="ru-RU" sz="2800" dirty="0">
                <a:solidFill>
                  <a:srgbClr val="C00000"/>
                </a:solidFill>
                <a:effectLst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5"/>
            <a:ext cx="8515672" cy="44644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	При </a:t>
            </a:r>
            <a:r>
              <a:rPr lang="ru-RU" dirty="0" smtClean="0">
                <a:solidFill>
                  <a:schemeClr val="tx1"/>
                </a:solidFill>
              </a:rPr>
              <a:t>изучении категории рода использую известные всем </a:t>
            </a:r>
            <a:r>
              <a:rPr lang="ru-RU" b="1" dirty="0" smtClean="0">
                <a:solidFill>
                  <a:schemeClr val="tx1"/>
                </a:solidFill>
              </a:rPr>
              <a:t>правила-инструкции.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 </a:t>
            </a:r>
            <a:r>
              <a:rPr lang="ru-RU" dirty="0">
                <a:solidFill>
                  <a:srgbClr val="002060"/>
                </a:solidFill>
              </a:rPr>
              <a:t>людях и животных мы спрашиваем </a:t>
            </a:r>
            <a:r>
              <a:rPr lang="ru-RU" sz="4100" b="1" dirty="0" smtClean="0">
                <a:solidFill>
                  <a:srgbClr val="002060"/>
                </a:solidFill>
              </a:rPr>
              <a:t>кто</a:t>
            </a:r>
            <a:r>
              <a:rPr lang="ru-RU" sz="4100" b="1" dirty="0">
                <a:solidFill>
                  <a:srgbClr val="002060"/>
                </a:solidFill>
              </a:rPr>
              <a:t>? </a:t>
            </a:r>
            <a:r>
              <a:rPr lang="ru-RU" dirty="0">
                <a:solidFill>
                  <a:srgbClr val="002060"/>
                </a:solidFill>
              </a:rPr>
              <a:t>О вещах мы </a:t>
            </a:r>
            <a:r>
              <a:rPr lang="ru-RU" dirty="0" smtClean="0">
                <a:solidFill>
                  <a:srgbClr val="002060"/>
                </a:solidFill>
              </a:rPr>
              <a:t>спрашиваем </a:t>
            </a:r>
            <a:r>
              <a:rPr lang="ru-RU" sz="4100" b="1" dirty="0">
                <a:solidFill>
                  <a:srgbClr val="002060"/>
                </a:solidFill>
              </a:rPr>
              <a:t>что?</a:t>
            </a:r>
          </a:p>
          <a:p>
            <a:r>
              <a:rPr lang="ru-RU" dirty="0">
                <a:solidFill>
                  <a:srgbClr val="002060"/>
                </a:solidFill>
              </a:rPr>
              <a:t>О мальчике, мужчине говорим </a:t>
            </a:r>
            <a:r>
              <a:rPr lang="ru-RU" sz="4000" b="1" dirty="0">
                <a:solidFill>
                  <a:srgbClr val="002060"/>
                </a:solidFill>
              </a:rPr>
              <a:t>он</a:t>
            </a:r>
            <a:r>
              <a:rPr lang="ru-RU" dirty="0">
                <a:solidFill>
                  <a:srgbClr val="002060"/>
                </a:solidFill>
              </a:rPr>
              <a:t>, а о девочке, женщине — </a:t>
            </a:r>
            <a:r>
              <a:rPr lang="ru-RU" sz="4000" b="1" dirty="0">
                <a:solidFill>
                  <a:srgbClr val="002060"/>
                </a:solidFill>
              </a:rPr>
              <a:t>она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По-русски говорят: </a:t>
            </a:r>
            <a:r>
              <a:rPr lang="ru-RU" dirty="0">
                <a:solidFill>
                  <a:srgbClr val="002060"/>
                </a:solidFill>
              </a:rPr>
              <a:t>мальчик пришел</a:t>
            </a:r>
            <a:r>
              <a:rPr lang="ru-RU" dirty="0"/>
              <a:t>, </a:t>
            </a:r>
            <a:r>
              <a:rPr lang="ru-RU" dirty="0">
                <a:solidFill>
                  <a:schemeClr val="tx1"/>
                </a:solidFill>
              </a:rPr>
              <a:t>но</a:t>
            </a:r>
            <a:r>
              <a:rPr lang="ru-RU" dirty="0"/>
              <a:t> — </a:t>
            </a:r>
            <a:r>
              <a:rPr lang="ru-RU" dirty="0">
                <a:solidFill>
                  <a:srgbClr val="002060"/>
                </a:solidFill>
              </a:rPr>
              <a:t>девочка пришла; мальчик большой, сильный,</a:t>
            </a:r>
            <a:r>
              <a:rPr lang="ru-RU" dirty="0">
                <a:solidFill>
                  <a:schemeClr val="tx1"/>
                </a:solidFill>
              </a:rPr>
              <a:t> но </a:t>
            </a:r>
            <a:r>
              <a:rPr lang="ru-RU" dirty="0">
                <a:solidFill>
                  <a:srgbClr val="002060"/>
                </a:solidFill>
              </a:rPr>
              <a:t>— девочка </a:t>
            </a:r>
            <a:r>
              <a:rPr lang="ru-RU" dirty="0" smtClean="0">
                <a:solidFill>
                  <a:srgbClr val="002060"/>
                </a:solidFill>
              </a:rPr>
              <a:t>умная, </a:t>
            </a:r>
            <a:r>
              <a:rPr lang="ru-RU" dirty="0">
                <a:solidFill>
                  <a:srgbClr val="002060"/>
                </a:solidFill>
              </a:rPr>
              <a:t>красивая, добрая.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Запомните! </a:t>
            </a:r>
            <a:r>
              <a:rPr lang="ru-RU" dirty="0">
                <a:solidFill>
                  <a:srgbClr val="002060"/>
                </a:solidFill>
              </a:rPr>
              <a:t>Девочка говорит: «Я рада», мальчик говорит: «Я рад»; девочка говорит: «Я сама», мальчик говорит: «Я сам».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456" y="332656"/>
            <a:ext cx="5184576" cy="58851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Упражнения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845" y="980728"/>
            <a:ext cx="86868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1) распределение данных существительных по группам;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) добавление к данным существительным притяжательных местоимений </a:t>
            </a:r>
            <a:r>
              <a:rPr lang="ru-RU" b="1" i="1" dirty="0">
                <a:solidFill>
                  <a:srgbClr val="002060"/>
                </a:solidFill>
              </a:rPr>
              <a:t>мой, твой, наш, </a:t>
            </a:r>
            <a:r>
              <a:rPr lang="ru-RU" b="1" i="1" dirty="0" smtClean="0">
                <a:solidFill>
                  <a:srgbClr val="002060"/>
                </a:solidFill>
              </a:rPr>
              <a:t>ваш</a:t>
            </a:r>
            <a:r>
              <a:rPr lang="ru-RU" i="1" dirty="0" smtClean="0"/>
              <a:t>:</a:t>
            </a:r>
          </a:p>
          <a:p>
            <a:pPr marL="0" indent="0">
              <a:buNone/>
            </a:pPr>
            <a:r>
              <a:rPr lang="ru-RU" i="1" dirty="0"/>
              <a:t>	</a:t>
            </a:r>
            <a:r>
              <a:rPr lang="ru-RU" i="1" dirty="0" smtClean="0">
                <a:solidFill>
                  <a:srgbClr val="002060"/>
                </a:solidFill>
              </a:rPr>
              <a:t>а</a:t>
            </a:r>
            <a:r>
              <a:rPr lang="ru-RU" i="1" dirty="0">
                <a:solidFill>
                  <a:srgbClr val="002060"/>
                </a:solidFill>
              </a:rPr>
              <a:t>) это… учебник</a:t>
            </a:r>
            <a:r>
              <a:rPr lang="ru-RU" dirty="0">
                <a:solidFill>
                  <a:srgbClr val="002060"/>
                </a:solidFill>
              </a:rPr>
              <a:t>; </a:t>
            </a:r>
            <a:r>
              <a:rPr lang="ru-RU" dirty="0" smtClean="0">
                <a:solidFill>
                  <a:srgbClr val="002060"/>
                </a:solidFill>
              </a:rPr>
              <a:t>б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i="1" dirty="0">
                <a:solidFill>
                  <a:srgbClr val="002060"/>
                </a:solidFill>
              </a:rPr>
              <a:t>это… книга</a:t>
            </a:r>
            <a:r>
              <a:rPr lang="ru-RU" dirty="0">
                <a:solidFill>
                  <a:srgbClr val="002060"/>
                </a:solidFill>
              </a:rPr>
              <a:t>; в) </a:t>
            </a:r>
            <a:r>
              <a:rPr lang="ru-RU" i="1" dirty="0">
                <a:solidFill>
                  <a:srgbClr val="002060"/>
                </a:solidFill>
              </a:rPr>
              <a:t>это… место</a:t>
            </a:r>
            <a:r>
              <a:rPr lang="ru-RU" dirty="0">
                <a:solidFill>
                  <a:srgbClr val="002060"/>
                </a:solidFill>
              </a:rPr>
              <a:t>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/>
              <a:t>3</a:t>
            </a:r>
            <a:r>
              <a:rPr lang="ru-RU" dirty="0"/>
              <a:t>) указание форм единственного числа существительных, употребленных во множественном </a:t>
            </a:r>
            <a:r>
              <a:rPr lang="ru-RU" dirty="0" smtClean="0"/>
              <a:t>числе: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а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i="1" dirty="0">
                <a:solidFill>
                  <a:srgbClr val="002060"/>
                </a:solidFill>
              </a:rPr>
              <a:t>здесь лежат мои учебники</a:t>
            </a:r>
            <a:r>
              <a:rPr lang="ru-RU" dirty="0">
                <a:solidFill>
                  <a:srgbClr val="002060"/>
                </a:solidFill>
              </a:rPr>
              <a:t>; б) </a:t>
            </a:r>
            <a:r>
              <a:rPr lang="ru-RU" i="1" dirty="0">
                <a:solidFill>
                  <a:srgbClr val="002060"/>
                </a:solidFill>
              </a:rPr>
              <a:t>где твои словари</a:t>
            </a:r>
            <a:r>
              <a:rPr lang="ru-RU" dirty="0" smtClean="0">
                <a:solidFill>
                  <a:srgbClr val="002060"/>
                </a:solidFill>
              </a:rPr>
              <a:t>?; </a:t>
            </a:r>
          </a:p>
          <a:p>
            <a:r>
              <a:rPr lang="ru-RU" dirty="0" smtClean="0"/>
              <a:t>4</a:t>
            </a:r>
            <a:r>
              <a:rPr lang="ru-RU" dirty="0"/>
              <a:t>) задание написать в прошедшем </a:t>
            </a:r>
            <a:r>
              <a:rPr lang="ru-RU" dirty="0" smtClean="0"/>
              <a:t>времени: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>
                <a:solidFill>
                  <a:srgbClr val="002060"/>
                </a:solidFill>
              </a:rPr>
              <a:t> а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i="1" dirty="0">
                <a:solidFill>
                  <a:srgbClr val="002060"/>
                </a:solidFill>
              </a:rPr>
              <a:t>студент читает текст</a:t>
            </a:r>
            <a:r>
              <a:rPr lang="ru-RU" dirty="0">
                <a:solidFill>
                  <a:srgbClr val="002060"/>
                </a:solidFill>
              </a:rPr>
              <a:t>; б) </a:t>
            </a:r>
            <a:r>
              <a:rPr lang="ru-RU" i="1" dirty="0">
                <a:solidFill>
                  <a:srgbClr val="002060"/>
                </a:solidFill>
              </a:rPr>
              <a:t>студентка учит стихи</a:t>
            </a:r>
            <a:r>
              <a:rPr lang="ru-RU" dirty="0">
                <a:solidFill>
                  <a:srgbClr val="002060"/>
                </a:solidFill>
              </a:rPr>
              <a:t>; в) </a:t>
            </a: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i="1" dirty="0" smtClean="0">
                <a:solidFill>
                  <a:srgbClr val="002060"/>
                </a:solidFill>
              </a:rPr>
              <a:t>письмо </a:t>
            </a:r>
            <a:r>
              <a:rPr lang="ru-RU" i="1" dirty="0">
                <a:solidFill>
                  <a:srgbClr val="002060"/>
                </a:solidFill>
              </a:rPr>
              <a:t>лежит в книге</a:t>
            </a:r>
            <a:r>
              <a:rPr lang="ru-RU" dirty="0">
                <a:solidFill>
                  <a:srgbClr val="002060"/>
                </a:solidFill>
              </a:rPr>
              <a:t>).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88115"/>
            <a:ext cx="4716016" cy="21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058" y="1052736"/>
            <a:ext cx="8463422" cy="5328592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5</a:t>
            </a:r>
            <a:r>
              <a:rPr lang="ru-RU" sz="2800" dirty="0" smtClean="0"/>
              <a:t>. </a:t>
            </a:r>
            <a:r>
              <a:rPr lang="ru-RU" sz="2800" dirty="0"/>
              <a:t>Составьте список продуктов, которые надо купить в магазине </a:t>
            </a:r>
            <a:r>
              <a:rPr lang="ru-RU" sz="2800" dirty="0" smtClean="0"/>
              <a:t>к приходу </a:t>
            </a:r>
            <a:r>
              <a:rPr lang="ru-RU" sz="2800" dirty="0"/>
              <a:t>гостей.</a:t>
            </a:r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r>
              <a:rPr lang="ru-RU" sz="2800" dirty="0"/>
              <a:t>6</a:t>
            </a:r>
            <a:r>
              <a:rPr lang="ru-RU" sz="2800" dirty="0" smtClean="0"/>
              <a:t>. </a:t>
            </a:r>
            <a:r>
              <a:rPr lang="ru-RU" sz="2800" dirty="0"/>
              <a:t>Что надо поставить на стол к приходу гостей на ужин</a:t>
            </a:r>
            <a:r>
              <a:rPr lang="ru-RU" sz="2800" dirty="0" smtClean="0"/>
              <a:t>?</a:t>
            </a:r>
          </a:p>
          <a:p>
            <a:endParaRPr lang="ru-RU" sz="2800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14193"/>
              </p:ext>
            </p:extLst>
          </p:nvPr>
        </p:nvGraphicFramePr>
        <p:xfrm>
          <a:off x="1259632" y="2610082"/>
          <a:ext cx="655272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243">
                  <a:extLst>
                    <a:ext uri="{9D8B030D-6E8A-4147-A177-3AD203B41FA5}">
                      <a16:colId xmlns:a16="http://schemas.microsoft.com/office/drawing/2014/main" val="1529864864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3527047754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2872114336"/>
                    </a:ext>
                  </a:extLst>
                </a:gridCol>
              </a:tblGrid>
              <a:tr h="54006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</a:rPr>
                        <a:t>КУПИТЬ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62973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М.р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Ж.р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Ср.р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27221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076105"/>
              </p:ext>
            </p:extLst>
          </p:nvPr>
        </p:nvGraphicFramePr>
        <p:xfrm>
          <a:off x="1259630" y="5157192"/>
          <a:ext cx="6480720" cy="864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84107833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4151339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31753567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40874464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24037581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55219674"/>
                    </a:ext>
                  </a:extLst>
                </a:gridCol>
              </a:tblGrid>
              <a:tr h="432048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ПОСУДА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ЕДА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64909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Ж.р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Ср.р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Ж.р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Ср.р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3504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76672"/>
            <a:ext cx="302997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712968" cy="612068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рассказ о приключениях Незнайки пробрались ненужные слова. Найдите их и объясните, почему в паре выделенных слов одно является лишним. Каким местоимением можно заменить подчеркнутые слова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Незнайка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очнулся / очнулась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совсем незнакомом месте.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Незнайка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лежала / лежал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кровати. Наконец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Незнайка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открыл / открыла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глаза,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завертел / завертела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 в разные стороны и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увидела / увидел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лежит в чужой комнате. Перед зеркалом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увидел / она увидела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 малышек, разговаривающих между собой.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был / одна была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синем платье с завязанным сзади пояском. У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малышки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были голубые глаза и тёмные волосы,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заплетенные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длинную косу.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Другой был / другая была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платье с розовыми и фиолетовыми цветочками. Волосы у неё были светлые, почти белые, спускавшиеся на плечи волнами.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Малышка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надевал / надевала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зеркалом шляпу и все время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трещал / трещала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сорока. Надев шляпу чуть не на самый затылок,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откинул / она откинула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голову назад,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прищурил / прищурила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глаза и стала смотреться в зеркало.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Незнайке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стало смешно.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Незнайка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хрюкнул / хрюкнула,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удержавшись от смеха. Светловолосая моментально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отскочил / отскочила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зеркала и подозрительно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/ стала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смотреть на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Незнайку.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26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Незнайка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закрыл / закрыла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глаза и притворился спящим. Он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слышал / слышала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обе малышки, стараясь не стучать каблучками, подошли к кровати и остановились неподалёку. </a:t>
            </a:r>
          </a:p>
        </p:txBody>
      </p:sp>
    </p:spTree>
    <p:extLst>
      <p:ext uri="{BB962C8B-B14F-4D97-AF65-F5344CB8AC3E}">
        <p14:creationId xmlns:p14="http://schemas.microsoft.com/office/powerpoint/2010/main" val="31905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35424"/>
            <a:ext cx="5333464" cy="240005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3960130" cy="2970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53451"/>
            <a:ext cx="2952328" cy="3936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32657"/>
            <a:ext cx="4175590" cy="22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276872"/>
            <a:ext cx="7344816" cy="8382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Основные трудности при работе с детьми-</a:t>
            </a:r>
            <a:r>
              <a:rPr lang="ru-RU" sz="2400" b="1" dirty="0" err="1" smtClean="0">
                <a:solidFill>
                  <a:srgbClr val="C00000"/>
                </a:solidFill>
              </a:rPr>
              <a:t>инофонами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91181"/>
            <a:ext cx="8614792" cy="494613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Разнообразие контингента </a:t>
            </a:r>
            <a:r>
              <a:rPr lang="ru-RU" sz="2400" dirty="0" err="1" smtClean="0"/>
              <a:t>инофонов</a:t>
            </a:r>
            <a:r>
              <a:rPr lang="ru-RU" sz="2400" dirty="0" smtClean="0"/>
              <a:t> в пределах одного класса.</a:t>
            </a:r>
          </a:p>
          <a:p>
            <a:r>
              <a:rPr lang="ru-RU" sz="2400" dirty="0" smtClean="0"/>
              <a:t>Изначально слабое знание языка. Наличие акцента.</a:t>
            </a:r>
          </a:p>
          <a:p>
            <a:r>
              <a:rPr lang="ru-RU" sz="2400" dirty="0" smtClean="0"/>
              <a:t>Общий уровень культуры семьи. Отсутствие помощи родителей.</a:t>
            </a:r>
          </a:p>
          <a:p>
            <a:r>
              <a:rPr lang="ru-RU" sz="2400" dirty="0" smtClean="0"/>
              <a:t>Единые требования к прохождению ГИА и ЕГЭ.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З</a:t>
            </a:r>
            <a:r>
              <a:rPr lang="ru-RU" sz="2400" b="1" dirty="0" smtClean="0">
                <a:solidFill>
                  <a:srgbClr val="C00000"/>
                </a:solidFill>
              </a:rPr>
              <a:t>адача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/>
              <a:t>- формирование положительного мотивационного отношения к русскому языку через развитие </a:t>
            </a:r>
            <a:r>
              <a:rPr lang="ru-RU" sz="2400" b="1" dirty="0"/>
              <a:t>познавательного</a:t>
            </a:r>
            <a:r>
              <a:rPr lang="ru-RU" sz="2400" dirty="0"/>
              <a:t> интереса и </a:t>
            </a:r>
            <a:r>
              <a:rPr lang="ru-RU" sz="2400" b="1" dirty="0"/>
              <a:t>осознание социальной необходимости </a:t>
            </a:r>
            <a:r>
              <a:rPr lang="ru-RU" sz="2400" dirty="0"/>
              <a:t>(для коммуникации).</a:t>
            </a:r>
          </a:p>
        </p:txBody>
      </p:sp>
    </p:spTree>
    <p:extLst>
      <p:ext uri="{BB962C8B-B14F-4D97-AF65-F5344CB8AC3E}">
        <p14:creationId xmlns:p14="http://schemas.microsoft.com/office/powerpoint/2010/main" val="5705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9512" y="332656"/>
            <a:ext cx="4320480" cy="973856"/>
          </a:xfrm>
        </p:spPr>
        <p:txBody>
          <a:bodyPr>
            <a:normAutofit/>
          </a:bodyPr>
          <a:lstStyle/>
          <a:p>
            <a:pPr lvl="0" algn="ctr">
              <a:buClr>
                <a:srgbClr val="F0A22E"/>
              </a:buClr>
            </a:pPr>
            <a:r>
              <a:rPr lang="ru-RU" sz="2000" b="1" cap="none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</a:t>
            </a:r>
          </a:p>
          <a:p>
            <a:pPr lvl="0" algn="ctr">
              <a:buClr>
                <a:srgbClr val="F0A22E"/>
              </a:buClr>
            </a:pPr>
            <a:r>
              <a:rPr lang="ru-RU" sz="2000" b="1" cap="none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познавательного интереса</a:t>
            </a:r>
          </a:p>
          <a:p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572001" y="332656"/>
            <a:ext cx="4365266" cy="973856"/>
          </a:xfrm>
        </p:spPr>
        <p:txBody>
          <a:bodyPr>
            <a:normAutofit/>
          </a:bodyPr>
          <a:lstStyle/>
          <a:p>
            <a:pPr lvl="0" algn="ctr">
              <a:buClr>
                <a:srgbClr val="F0A22E"/>
              </a:buClr>
            </a:pPr>
            <a:r>
              <a:rPr lang="ru-RU" sz="2000" b="1" cap="none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lang="ru-RU" sz="2400" b="1" cap="none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ctr">
              <a:buClr>
                <a:srgbClr val="F0A22E"/>
              </a:buClr>
            </a:pPr>
            <a:r>
              <a:rPr lang="ru-RU" sz="2000" b="1" cap="none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социального мотива</a:t>
            </a:r>
          </a:p>
          <a:p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395536" y="1316037"/>
            <a:ext cx="4032448" cy="48492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/>
              <a:t>– </a:t>
            </a:r>
            <a:r>
              <a:rPr lang="ru-RU" sz="2000" dirty="0"/>
              <a:t>З</a:t>
            </a:r>
            <a:r>
              <a:rPr lang="ru-RU" sz="2000" dirty="0" smtClean="0"/>
              <a:t>анимательные </a:t>
            </a:r>
            <a:r>
              <a:rPr lang="ru-RU" sz="2000" dirty="0"/>
              <a:t>эмоциональные задания с новой информацией, требующие сочетания разных видов памяти, творчества</a:t>
            </a:r>
            <a:r>
              <a:rPr lang="ru-RU" sz="2000" dirty="0" smtClean="0"/>
              <a:t>;</a:t>
            </a:r>
          </a:p>
          <a:p>
            <a:pPr marL="0" indent="0">
              <a:buNone/>
            </a:pPr>
            <a:r>
              <a:rPr lang="ru-RU" sz="2000" dirty="0"/>
              <a:t>– активное использование текстов художественной литературы;</a:t>
            </a:r>
          </a:p>
          <a:p>
            <a:pPr marL="0" indent="0">
              <a:buNone/>
            </a:pPr>
            <a:r>
              <a:rPr lang="ru-RU" sz="2000" dirty="0" smtClean="0"/>
              <a:t>– </a:t>
            </a:r>
            <a:r>
              <a:rPr lang="ru-RU" sz="2000" dirty="0"/>
              <a:t>новизна методов и приёмов, преемственность, проблематичность в обучении;</a:t>
            </a:r>
          </a:p>
          <a:p>
            <a:pPr marL="0" indent="0">
              <a:buNone/>
            </a:pPr>
            <a:r>
              <a:rPr lang="ru-RU" sz="2000" dirty="0"/>
              <a:t>– использование технических средств обучения, ресурсов </a:t>
            </a:r>
            <a:r>
              <a:rPr lang="ru-RU" sz="2000" dirty="0" smtClean="0"/>
              <a:t>интернета;</a:t>
            </a:r>
          </a:p>
          <a:p>
            <a:pPr marL="0" indent="0">
              <a:buNone/>
            </a:pPr>
            <a:r>
              <a:rPr lang="ru-RU" sz="2000" dirty="0"/>
              <a:t>– контроль речевой деятельности учащихся, знание ими своих результатов и </a:t>
            </a:r>
            <a:r>
              <a:rPr lang="ru-RU" sz="2000" dirty="0" smtClean="0"/>
              <a:t>успехов.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b="1" dirty="0" smtClean="0"/>
          </a:p>
          <a:p>
            <a:pPr marL="0" indent="0" algn="just">
              <a:buNone/>
            </a:pPr>
            <a:endParaRPr lang="ru-RU" sz="2000" b="1" dirty="0"/>
          </a:p>
          <a:p>
            <a:pPr marL="0" indent="0" algn="just">
              <a:buNone/>
            </a:pPr>
            <a:endParaRPr lang="ru-RU" sz="2000" b="1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669948" y="1196752"/>
            <a:ext cx="4288536" cy="3941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900" dirty="0"/>
              <a:t>– </a:t>
            </a:r>
            <a:r>
              <a:rPr lang="ru-RU" sz="1900" dirty="0" smtClean="0"/>
              <a:t>Создание </a:t>
            </a:r>
            <a:r>
              <a:rPr lang="ru-RU" sz="1900" dirty="0"/>
              <a:t>речевых ситуаций, вызывающих желание высказаться;</a:t>
            </a:r>
          </a:p>
          <a:p>
            <a:pPr marL="0" indent="0">
              <a:buNone/>
            </a:pPr>
            <a:r>
              <a:rPr lang="ru-RU" sz="1900" dirty="0"/>
              <a:t>– привитие потребностей в коммуникации, лучшем усвоении языка.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370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352928" cy="44671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Интерференция</a:t>
            </a:r>
            <a:r>
              <a:rPr lang="ru-RU" b="1" dirty="0"/>
              <a:t> </a:t>
            </a:r>
            <a:r>
              <a:rPr lang="ru-RU" sz="2400" b="1" dirty="0"/>
              <a:t>(Лингвистическая интерференция) (лат. </a:t>
            </a:r>
            <a:r>
              <a:rPr lang="ru-RU" sz="2400" b="1" dirty="0" err="1"/>
              <a:t>interferens</a:t>
            </a:r>
            <a:r>
              <a:rPr lang="ru-RU" sz="2400" b="1" dirty="0"/>
              <a:t>, от </a:t>
            </a:r>
            <a:r>
              <a:rPr lang="ru-RU" sz="2400" b="1" dirty="0" err="1"/>
              <a:t>inter</a:t>
            </a:r>
            <a:r>
              <a:rPr lang="ru-RU" sz="2400" b="1" dirty="0"/>
              <a:t> — между + -</a:t>
            </a:r>
            <a:r>
              <a:rPr lang="ru-RU" sz="2400" b="1" dirty="0" err="1"/>
              <a:t>ferens</a:t>
            </a:r>
            <a:r>
              <a:rPr lang="ru-RU" sz="2400" b="1" dirty="0"/>
              <a:t> — несущий, переносящий</a:t>
            </a:r>
            <a:r>
              <a:rPr lang="ru-RU" b="1" dirty="0"/>
              <a:t>) </a:t>
            </a:r>
            <a:r>
              <a:rPr lang="ru-RU" dirty="0" smtClean="0"/>
              <a:t>— последствие </a:t>
            </a:r>
            <a:r>
              <a:rPr lang="ru-RU" dirty="0"/>
              <a:t>влияния одного языка на другой, т.е. применение норм одного языка в другом в письменной и/или устной речи.</a:t>
            </a:r>
            <a:br>
              <a:rPr lang="ru-RU" dirty="0"/>
            </a:br>
            <a:endParaRPr lang="ru-RU" dirty="0" smtClean="0"/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Задача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/>
              <a:t>– </a:t>
            </a:r>
            <a:r>
              <a:rPr lang="ru-RU" dirty="0"/>
              <a:t>преодолеть влияние родного языка, предупредить интерференционные ошибки в   русской   речи.</a:t>
            </a:r>
          </a:p>
        </p:txBody>
      </p:sp>
    </p:spTree>
    <p:extLst>
      <p:ext uri="{BB962C8B-B14F-4D97-AF65-F5344CB8AC3E}">
        <p14:creationId xmlns:p14="http://schemas.microsoft.com/office/powerpoint/2010/main" val="26054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352928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/>
              </a:rPr>
              <a:t>Причины интерференционных ошибок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5556" y="1484784"/>
            <a:ext cx="7704856" cy="50405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ограниченность словарного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запаса;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рудные грамматические категории;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 развитый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фонематичекий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слух;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одвижное ударение в русском языке;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нарушения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построении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предложений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др.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63609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Формы работы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8686800" cy="4525963"/>
          </a:xfrm>
        </p:spPr>
        <p:txBody>
          <a:bodyPr>
            <a:normAutofit/>
          </a:bodyPr>
          <a:lstStyle/>
          <a:p>
            <a:r>
              <a:rPr lang="ru-RU" sz="2800" b="1" dirty="0"/>
              <a:t>Фронтальная</a:t>
            </a:r>
            <a:r>
              <a:rPr lang="ru-RU" sz="2800" dirty="0"/>
              <a:t> </a:t>
            </a:r>
            <a:r>
              <a:rPr lang="ru-RU" sz="2800" b="1" dirty="0"/>
              <a:t>форма </a:t>
            </a:r>
            <a:r>
              <a:rPr lang="ru-RU" sz="2800" dirty="0"/>
              <a:t>(коллективная</a:t>
            </a:r>
            <a:r>
              <a:rPr lang="ru-RU" sz="2800" dirty="0" smtClean="0"/>
              <a:t>). </a:t>
            </a:r>
          </a:p>
          <a:p>
            <a:r>
              <a:rPr lang="ru-RU" sz="2800" b="1" dirty="0"/>
              <a:t>Работа по цепочке.</a:t>
            </a:r>
            <a:r>
              <a:rPr lang="ru-RU" sz="2800" dirty="0"/>
              <a:t> </a:t>
            </a:r>
            <a:endParaRPr lang="ru-RU" sz="2800" dirty="0" smtClean="0"/>
          </a:p>
          <a:p>
            <a:r>
              <a:rPr lang="ru-RU" sz="2800" b="1" dirty="0"/>
              <a:t>Работа в </a:t>
            </a:r>
            <a:r>
              <a:rPr lang="ru-RU" sz="2800" b="1" dirty="0" smtClean="0"/>
              <a:t>парах.</a:t>
            </a:r>
          </a:p>
          <a:p>
            <a:r>
              <a:rPr lang="ru-RU" sz="2800" b="1" dirty="0" smtClean="0"/>
              <a:t>Игровая форма.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933056"/>
            <a:ext cx="5692124" cy="25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1675"/>
            <a:ext cx="5472608" cy="838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приёмы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686800" cy="45259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Обязательная работа со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словарями.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Работа 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образцу.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Работа с иллюстративным материалом.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Упражнения на введение слов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контекст.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Работа с использованием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алгоритмов.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Работа с ассоциациями.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Конструирование предложений 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вопросам.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Списывание текстов разных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стилей.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Письмо 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памяти.</a:t>
            </a:r>
          </a:p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Прослушивание аудиозаписи и воспроизведение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текстов-образцов.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Заучивание наизусть.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01" y="4725144"/>
            <a:ext cx="432628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Работа над орфоэпией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8433" y="1756717"/>
            <a:ext cx="6363816" cy="4525963"/>
          </a:xfrm>
        </p:spPr>
        <p:txBody>
          <a:bodyPr/>
          <a:lstStyle/>
          <a:p>
            <a:r>
              <a:rPr lang="ru-RU" sz="2800" b="1" dirty="0" smtClean="0"/>
              <a:t>- Имитация (или </a:t>
            </a:r>
            <a:r>
              <a:rPr lang="ru-RU" sz="2800" b="1" dirty="0"/>
              <a:t>подражание </a:t>
            </a:r>
            <a:r>
              <a:rPr lang="ru-RU" sz="2800" b="1" dirty="0" smtClean="0"/>
              <a:t>произношению) </a:t>
            </a:r>
            <a:r>
              <a:rPr lang="ru-RU" sz="2800" b="1" dirty="0"/>
              <a:t>речи учителя.</a:t>
            </a:r>
            <a:r>
              <a:rPr lang="ru-RU" sz="2800" dirty="0"/>
              <a:t> </a:t>
            </a:r>
            <a:endParaRPr lang="ru-RU" sz="2800" dirty="0" smtClean="0"/>
          </a:p>
          <a:p>
            <a:r>
              <a:rPr lang="ru-RU" sz="2800" b="1" dirty="0" smtClean="0"/>
              <a:t>- Показ </a:t>
            </a:r>
            <a:r>
              <a:rPr lang="ru-RU" sz="2800" b="1" dirty="0"/>
              <a:t>и объяснение артикуляции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 smtClean="0"/>
              <a:t>- </a:t>
            </a:r>
            <a:r>
              <a:rPr lang="ru-RU" sz="2800" b="1" dirty="0" smtClean="0"/>
              <a:t>Сопоставление</a:t>
            </a:r>
            <a:r>
              <a:rPr lang="ru-RU" sz="2800" b="1" dirty="0"/>
              <a:t>. </a:t>
            </a:r>
            <a:endParaRPr lang="ru-RU" sz="2800" b="1" dirty="0" smtClean="0"/>
          </a:p>
          <a:p>
            <a:r>
              <a:rPr lang="ru-RU" sz="2800" b="1" dirty="0" smtClean="0"/>
              <a:t>- Заучивание</a:t>
            </a:r>
            <a:r>
              <a:rPr lang="ru-RU" sz="2800" dirty="0"/>
              <a:t> </a:t>
            </a:r>
            <a:r>
              <a:rPr lang="ru-RU" sz="2800" b="1" dirty="0" smtClean="0"/>
              <a:t>наизусть.</a:t>
            </a:r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12776"/>
            <a:ext cx="2880320" cy="42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00B0F0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1642</TotalTime>
  <Words>912</Words>
  <Application>Microsoft Office PowerPoint</Application>
  <PresentationFormat>Экран (4:3)</PresentationFormat>
  <Paragraphs>185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Трек</vt:lpstr>
      <vt:lpstr>Основные приёмы работы при обучении русскому языку детей-инофонов</vt:lpstr>
      <vt:lpstr>Презентация PowerPoint</vt:lpstr>
      <vt:lpstr>Основные трудности при работе с детьми-инофонами</vt:lpstr>
      <vt:lpstr>Презентация PowerPoint</vt:lpstr>
      <vt:lpstr>Презентация PowerPoint</vt:lpstr>
      <vt:lpstr>Причины интерференционных ошибок</vt:lpstr>
      <vt:lpstr>Формы работы</vt:lpstr>
      <vt:lpstr>Методические приёмы</vt:lpstr>
      <vt:lpstr>Работа над орфоэпией</vt:lpstr>
      <vt:lpstr>Упражнения</vt:lpstr>
      <vt:lpstr>Презентация PowerPoint</vt:lpstr>
      <vt:lpstr>Игра «спрятавшееся слово»</vt:lpstr>
      <vt:lpstr>Заучивание правила</vt:lpstr>
      <vt:lpstr>Отработка подвижного ударения</vt:lpstr>
      <vt:lpstr>«Весёлые картинки»</vt:lpstr>
      <vt:lpstr>ИЗУЧЕНИЕ МОРФЕМИКИ И СЛОВООБРАЗОВАНИЯ</vt:lpstr>
      <vt:lpstr>  ИЗУЧЕНИЕ ЛЕКСИКИ  </vt:lpstr>
      <vt:lpstr>Примеры упражнений</vt:lpstr>
      <vt:lpstr>Игра «Верю - не верю»</vt:lpstr>
      <vt:lpstr>«Перевёртыши»</vt:lpstr>
      <vt:lpstr>«Отгадай слово»</vt:lpstr>
      <vt:lpstr>Работа с ассоциациями</vt:lpstr>
      <vt:lpstr>Презентация PowerPoint</vt:lpstr>
      <vt:lpstr>ИЗУЧЕНИЕ МОРФОЛОГИИ </vt:lpstr>
      <vt:lpstr>Упражнения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женя</dc:creator>
  <cp:lastModifiedBy>Компутер</cp:lastModifiedBy>
  <cp:revision>123</cp:revision>
  <dcterms:created xsi:type="dcterms:W3CDTF">2012-10-13T11:17:39Z</dcterms:created>
  <dcterms:modified xsi:type="dcterms:W3CDTF">2023-04-16T17:42:45Z</dcterms:modified>
</cp:coreProperties>
</file>